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3094ef29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3094ef29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3094ef29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3094ef29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3094ef29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3094ef29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3094ef29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3094ef29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63094ef29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3094ef29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3094ef29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094ef29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3094ef29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094ef29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3094ef29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3094ef29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3094ef29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3094ef29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3094ef29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3094ef29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3094ef29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3094ef29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3094ef29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3094ef29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3094ef29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094ef29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3094ef29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3094ef29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3094ef29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3094ef29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3094ef29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3094ef29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3094ef29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3094ef29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3094ef29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3094ef29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3094ef29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3094ef29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3094ef29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3094ef29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094ef29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094ef29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63094ef29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3094ef29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3094ef29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3094ef29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3094ef29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3094ef29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3094ef29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3094ef29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3094ef29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3094ef29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3094ef29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094ef29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63094ef29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3094ef29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63094ef29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3094ef29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3094ef29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3094ef29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3094ef29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3094ef29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hispersondoesnotexist.com/" TargetMode="External"/><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pdf/1406.2661.pdf" TargetMode="External"/><Relationship Id="rId4" Type="http://schemas.openxmlformats.org/officeDocument/2006/relationships/hyperlink" Target="https://arxiv.org/abs/1812.04948" TargetMode="External"/><Relationship Id="rId5" Type="http://schemas.openxmlformats.org/officeDocument/2006/relationships/hyperlink" Target="https://www.lyrn.ai/2018/12/26/a-style-based-generator-architecture-for-generative-adversarial-networks/" TargetMode="External"/><Relationship Id="rId6" Type="http://schemas.openxmlformats.org/officeDocument/2006/relationships/hyperlink" Target="https://en.wikipedia.org/wiki/Generative_adversarial_networ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a:t>
            </a:r>
            <a:endParaRPr/>
          </a:p>
          <a:p>
            <a:pPr indent="0" lvl="0" marL="0" rtl="0" algn="l">
              <a:spcBef>
                <a:spcPts val="0"/>
              </a:spcBef>
              <a:spcAft>
                <a:spcPts val="0"/>
              </a:spcAft>
              <a:buNone/>
            </a:pPr>
            <a:r>
              <a:rPr lang="en"/>
              <a:t>Networks</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 Juan M. Rodríguez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426438" y="603525"/>
            <a:ext cx="8291135" cy="4539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431400" y="589125"/>
            <a:ext cx="8281202" cy="4554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301925" y="617600"/>
            <a:ext cx="8468224" cy="449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5"/>
          <p:cNvPicPr preferRelativeResize="0"/>
          <p:nvPr/>
        </p:nvPicPr>
        <p:blipFill>
          <a:blip r:embed="rId3">
            <a:alphaModFix/>
          </a:blip>
          <a:stretch>
            <a:fillRect/>
          </a:stretch>
        </p:blipFill>
        <p:spPr>
          <a:xfrm>
            <a:off x="426176" y="592675"/>
            <a:ext cx="8033126" cy="444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152400" y="780425"/>
            <a:ext cx="8839201" cy="40331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115025" y="959875"/>
            <a:ext cx="8839198" cy="405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 SoftMax</a:t>
            </a:r>
            <a:endParaRPr/>
          </a:p>
        </p:txBody>
      </p:sp>
      <p:sp>
        <p:nvSpPr>
          <p:cNvPr id="165" name="Google Shape;16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Softmax</a:t>
            </a:r>
            <a:r>
              <a:rPr lang="en" sz="1800">
                <a:solidFill>
                  <a:srgbClr val="202124"/>
                </a:solidFill>
                <a:highlight>
                  <a:srgbClr val="FFFFFF"/>
                </a:highlight>
                <a:latin typeface="Roboto"/>
                <a:ea typeface="Roboto"/>
                <a:cs typeface="Roboto"/>
                <a:sym typeface="Roboto"/>
              </a:rPr>
              <a:t> lleva la idea de la regresión </a:t>
            </a:r>
            <a:r>
              <a:rPr lang="en" sz="1800">
                <a:solidFill>
                  <a:srgbClr val="202124"/>
                </a:solidFill>
                <a:highlight>
                  <a:srgbClr val="FFFFFF"/>
                </a:highlight>
                <a:latin typeface="Roboto"/>
                <a:ea typeface="Roboto"/>
                <a:cs typeface="Roboto"/>
                <a:sym typeface="Roboto"/>
              </a:rPr>
              <a:t>logística</a:t>
            </a:r>
            <a:r>
              <a:rPr lang="en" sz="1800">
                <a:solidFill>
                  <a:srgbClr val="202124"/>
                </a:solidFill>
                <a:highlight>
                  <a:srgbClr val="FFFFFF"/>
                </a:highlight>
                <a:latin typeface="Roboto"/>
                <a:ea typeface="Roboto"/>
                <a:cs typeface="Roboto"/>
                <a:sym typeface="Roboto"/>
              </a:rPr>
              <a:t> al plano de las clases múltiples. </a:t>
            </a:r>
            <a:endParaRPr sz="1800">
              <a:solidFill>
                <a:srgbClr val="202124"/>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800">
                <a:solidFill>
                  <a:srgbClr val="202124"/>
                </a:solidFill>
                <a:highlight>
                  <a:srgbClr val="FFFFFF"/>
                </a:highlight>
                <a:latin typeface="Roboto"/>
                <a:ea typeface="Roboto"/>
                <a:cs typeface="Roboto"/>
                <a:sym typeface="Roboto"/>
              </a:rPr>
              <a:t>Softmax asigna probabilidades decimales a cada clase en un caso de clases múltiples. Esas probabilidades decimales deben sumar 1.0. Esta restricción adicional permite que el entrenamiento converja más rápido.</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 SoftMax</a:t>
            </a:r>
            <a:endParaRPr/>
          </a:p>
        </p:txBody>
      </p:sp>
      <p:pic>
        <p:nvPicPr>
          <p:cNvPr id="171" name="Google Shape;171;p29"/>
          <p:cNvPicPr preferRelativeResize="0"/>
          <p:nvPr/>
        </p:nvPicPr>
        <p:blipFill>
          <a:blip r:embed="rId3">
            <a:alphaModFix/>
          </a:blip>
          <a:stretch>
            <a:fillRect/>
          </a:stretch>
        </p:blipFill>
        <p:spPr>
          <a:xfrm>
            <a:off x="503825" y="2013725"/>
            <a:ext cx="5124450" cy="2419350"/>
          </a:xfrm>
          <a:prstGeom prst="rect">
            <a:avLst/>
          </a:prstGeom>
          <a:noFill/>
          <a:ln>
            <a:noFill/>
          </a:ln>
        </p:spPr>
      </p:pic>
      <p:pic>
        <p:nvPicPr>
          <p:cNvPr id="172" name="Google Shape;172;p29"/>
          <p:cNvPicPr preferRelativeResize="0"/>
          <p:nvPr/>
        </p:nvPicPr>
        <p:blipFill>
          <a:blip r:embed="rId4">
            <a:alphaModFix/>
          </a:blip>
          <a:stretch>
            <a:fillRect/>
          </a:stretch>
        </p:blipFill>
        <p:spPr>
          <a:xfrm>
            <a:off x="5698425" y="1669800"/>
            <a:ext cx="3210925" cy="25451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 Networks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257075" y="152400"/>
            <a:ext cx="8402754"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Redes Convolucionales</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Aplicaciones y usos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u="sng">
                <a:solidFill>
                  <a:schemeClr val="hlink"/>
                </a:solidFill>
                <a:latin typeface="Arial"/>
                <a:ea typeface="Arial"/>
                <a:cs typeface="Arial"/>
                <a:sym typeface="Arial"/>
                <a:hlinkClick r:id="rId3"/>
              </a:rPr>
              <a:t>https://thispersondoesnotexist.com/</a:t>
            </a:r>
            <a:endParaRPr sz="2400"/>
          </a:p>
        </p:txBody>
      </p:sp>
      <p:pic>
        <p:nvPicPr>
          <p:cNvPr id="188" name="Google Shape;188;p32"/>
          <p:cNvPicPr preferRelativeResize="0"/>
          <p:nvPr/>
        </p:nvPicPr>
        <p:blipFill>
          <a:blip r:embed="rId4">
            <a:alphaModFix/>
          </a:blip>
          <a:stretch>
            <a:fillRect/>
          </a:stretch>
        </p:blipFill>
        <p:spPr>
          <a:xfrm>
            <a:off x="729450" y="2104962"/>
            <a:ext cx="2482624" cy="2482624"/>
          </a:xfrm>
          <a:prstGeom prst="rect">
            <a:avLst/>
          </a:prstGeom>
          <a:noFill/>
          <a:ln>
            <a:noFill/>
          </a:ln>
        </p:spPr>
      </p:pic>
      <p:pic>
        <p:nvPicPr>
          <p:cNvPr id="189" name="Google Shape;189;p32"/>
          <p:cNvPicPr preferRelativeResize="0"/>
          <p:nvPr/>
        </p:nvPicPr>
        <p:blipFill>
          <a:blip r:embed="rId5">
            <a:alphaModFix/>
          </a:blip>
          <a:stretch>
            <a:fillRect/>
          </a:stretch>
        </p:blipFill>
        <p:spPr>
          <a:xfrm>
            <a:off x="3476550" y="1853850"/>
            <a:ext cx="2984850" cy="2984850"/>
          </a:xfrm>
          <a:prstGeom prst="rect">
            <a:avLst/>
          </a:prstGeom>
          <a:noFill/>
          <a:ln>
            <a:noFill/>
          </a:ln>
        </p:spPr>
      </p:pic>
      <p:pic>
        <p:nvPicPr>
          <p:cNvPr id="190" name="Google Shape;190;p32"/>
          <p:cNvPicPr preferRelativeResize="0"/>
          <p:nvPr/>
        </p:nvPicPr>
        <p:blipFill>
          <a:blip r:embed="rId6">
            <a:alphaModFix/>
          </a:blip>
          <a:stretch>
            <a:fillRect/>
          </a:stretch>
        </p:blipFill>
        <p:spPr>
          <a:xfrm>
            <a:off x="6576425" y="2160400"/>
            <a:ext cx="2482624" cy="2482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Caracteristicas</a:t>
            </a:r>
            <a:endParaRPr/>
          </a:p>
        </p:txBody>
      </p:sp>
      <p:sp>
        <p:nvSpPr>
          <p:cNvPr id="196" name="Google Shape;19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-Son redes NO-Supervisadas</a:t>
            </a:r>
            <a:endParaRPr sz="1800"/>
          </a:p>
          <a:p>
            <a:pPr indent="0" lvl="0" marL="0" rtl="0" algn="l">
              <a:spcBef>
                <a:spcPts val="1600"/>
              </a:spcBef>
              <a:spcAft>
                <a:spcPts val="0"/>
              </a:spcAft>
              <a:buNone/>
            </a:pPr>
            <a:r>
              <a:rPr lang="en" sz="1800"/>
              <a:t>-No arman </a:t>
            </a:r>
            <a:r>
              <a:rPr i="1" lang="en" sz="1800"/>
              <a:t>clusters</a:t>
            </a:r>
            <a:endParaRPr i="1" sz="1800"/>
          </a:p>
          <a:p>
            <a:pPr indent="0" lvl="0" marL="0" rtl="0" algn="l">
              <a:spcBef>
                <a:spcPts val="1600"/>
              </a:spcBef>
              <a:spcAft>
                <a:spcPts val="0"/>
              </a:spcAft>
              <a:buNone/>
            </a:pPr>
            <a:r>
              <a:rPr lang="en" sz="1800"/>
              <a:t>-No clasifican datos</a:t>
            </a:r>
            <a:endParaRPr sz="1800"/>
          </a:p>
          <a:p>
            <a:pPr indent="0" lvl="0" marL="0" rtl="0" algn="l">
              <a:spcBef>
                <a:spcPts val="1600"/>
              </a:spcBef>
              <a:spcAft>
                <a:spcPts val="1600"/>
              </a:spcAft>
              <a:buNone/>
            </a:pPr>
            <a:r>
              <a:rPr lang="en" sz="1800"/>
              <a:t>-No resuelven problemas de regresión</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Caracteristicas</a:t>
            </a:r>
            <a:endParaRPr/>
          </a:p>
        </p:txBody>
      </p:sp>
      <p:sp>
        <p:nvSpPr>
          <p:cNvPr id="202" name="Google Shape;202;p34"/>
          <p:cNvSpPr txBox="1"/>
          <p:nvPr>
            <p:ph idx="1" type="body"/>
          </p:nvPr>
        </p:nvSpPr>
        <p:spPr>
          <a:xfrm>
            <a:off x="2355150" y="2078875"/>
            <a:ext cx="4665600" cy="88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¡Generan nuevos datos!</a:t>
            </a:r>
            <a:endParaRPr b="1" sz="2400"/>
          </a:p>
        </p:txBody>
      </p:sp>
      <p:sp>
        <p:nvSpPr>
          <p:cNvPr id="203" name="Google Shape;203;p34"/>
          <p:cNvSpPr txBox="1"/>
          <p:nvPr/>
        </p:nvSpPr>
        <p:spPr>
          <a:xfrm>
            <a:off x="4486025" y="3566375"/>
            <a:ext cx="3000000" cy="7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a</a:t>
            </a:r>
            <a:r>
              <a:rPr b="1" lang="en" sz="2600">
                <a:solidFill>
                  <a:schemeClr val="dk2"/>
                </a:solidFill>
                <a:latin typeface="Raleway"/>
                <a:ea typeface="Raleway"/>
                <a:cs typeface="Raleway"/>
                <a:sym typeface="Raleway"/>
              </a:rPr>
              <a:t>plicaciones...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9" name="Google Shape;209;p35"/>
          <p:cNvPicPr preferRelativeResize="0"/>
          <p:nvPr/>
        </p:nvPicPr>
        <p:blipFill>
          <a:blip r:embed="rId3">
            <a:alphaModFix/>
          </a:blip>
          <a:stretch>
            <a:fillRect/>
          </a:stretch>
        </p:blipFill>
        <p:spPr>
          <a:xfrm>
            <a:off x="74763" y="672900"/>
            <a:ext cx="8994474" cy="4144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6"/>
          <p:cNvPicPr preferRelativeResize="0"/>
          <p:nvPr/>
        </p:nvPicPr>
        <p:blipFill>
          <a:blip r:embed="rId3">
            <a:alphaModFix/>
          </a:blip>
          <a:stretch>
            <a:fillRect/>
          </a:stretch>
        </p:blipFill>
        <p:spPr>
          <a:xfrm>
            <a:off x="115025" y="451475"/>
            <a:ext cx="8839197" cy="46509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Funcionamiento</a:t>
            </a:r>
            <a:endParaRPr/>
          </a:p>
        </p:txBody>
      </p:sp>
      <p:pic>
        <p:nvPicPr>
          <p:cNvPr id="220" name="Google Shape;220;p37"/>
          <p:cNvPicPr preferRelativeResize="0"/>
          <p:nvPr/>
        </p:nvPicPr>
        <p:blipFill>
          <a:blip r:embed="rId3">
            <a:alphaModFix/>
          </a:blip>
          <a:stretch>
            <a:fillRect/>
          </a:stretch>
        </p:blipFill>
        <p:spPr>
          <a:xfrm>
            <a:off x="1296325" y="1853850"/>
            <a:ext cx="5877859"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Funcionamiento</a:t>
            </a:r>
            <a:endParaRPr/>
          </a:p>
        </p:txBody>
      </p:sp>
      <p:pic>
        <p:nvPicPr>
          <p:cNvPr id="226" name="Google Shape;226;p38"/>
          <p:cNvPicPr preferRelativeResize="0"/>
          <p:nvPr/>
        </p:nvPicPr>
        <p:blipFill>
          <a:blip r:embed="rId3">
            <a:alphaModFix/>
          </a:blip>
          <a:stretch>
            <a:fillRect/>
          </a:stretch>
        </p:blipFill>
        <p:spPr>
          <a:xfrm>
            <a:off x="2320650" y="1961375"/>
            <a:ext cx="3323133"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Generador para </a:t>
            </a:r>
            <a:r>
              <a:rPr lang="en"/>
              <a:t>dígitos</a:t>
            </a:r>
            <a:r>
              <a:rPr lang="en"/>
              <a:t> de 28x28 pixeles</a:t>
            </a:r>
            <a:endParaRPr/>
          </a:p>
        </p:txBody>
      </p:sp>
      <p:pic>
        <p:nvPicPr>
          <p:cNvPr id="232" name="Google Shape;232;p39"/>
          <p:cNvPicPr preferRelativeResize="0"/>
          <p:nvPr/>
        </p:nvPicPr>
        <p:blipFill>
          <a:blip r:embed="rId3">
            <a:alphaModFix/>
          </a:blip>
          <a:stretch>
            <a:fillRect/>
          </a:stretch>
        </p:blipFill>
        <p:spPr>
          <a:xfrm>
            <a:off x="729458" y="1853852"/>
            <a:ext cx="7400192" cy="2958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Convolucional transpuesta</a:t>
            </a:r>
            <a:endParaRPr/>
          </a:p>
        </p:txBody>
      </p:sp>
      <p:pic>
        <p:nvPicPr>
          <p:cNvPr id="238" name="Google Shape;238;p40"/>
          <p:cNvPicPr preferRelativeResize="0"/>
          <p:nvPr/>
        </p:nvPicPr>
        <p:blipFill>
          <a:blip r:embed="rId3">
            <a:alphaModFix/>
          </a:blip>
          <a:stretch>
            <a:fillRect/>
          </a:stretch>
        </p:blipFill>
        <p:spPr>
          <a:xfrm>
            <a:off x="523875" y="1998775"/>
            <a:ext cx="8096250" cy="2276475"/>
          </a:xfrm>
          <a:prstGeom prst="rect">
            <a:avLst/>
          </a:prstGeom>
          <a:noFill/>
          <a:ln>
            <a:noFill/>
          </a:ln>
        </p:spPr>
      </p:pic>
      <p:sp>
        <p:nvSpPr>
          <p:cNvPr id="239" name="Google Shape;239;p40"/>
          <p:cNvSpPr txBox="1"/>
          <p:nvPr/>
        </p:nvSpPr>
        <p:spPr>
          <a:xfrm>
            <a:off x="729450" y="4328975"/>
            <a:ext cx="15252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Convolucional</a:t>
            </a:r>
            <a:endParaRPr>
              <a:latin typeface="Lato"/>
              <a:ea typeface="Lato"/>
              <a:cs typeface="Lato"/>
              <a:sym typeface="Lato"/>
            </a:endParaRPr>
          </a:p>
        </p:txBody>
      </p:sp>
      <p:sp>
        <p:nvSpPr>
          <p:cNvPr id="240" name="Google Shape;240;p40"/>
          <p:cNvSpPr txBox="1"/>
          <p:nvPr/>
        </p:nvSpPr>
        <p:spPr>
          <a:xfrm>
            <a:off x="4515525" y="4328975"/>
            <a:ext cx="2422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Convolucional Transpuesta</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Convolucional transpuesta</a:t>
            </a:r>
            <a:endParaRPr/>
          </a:p>
        </p:txBody>
      </p:sp>
      <p:sp>
        <p:nvSpPr>
          <p:cNvPr id="246" name="Google Shape;246;p41"/>
          <p:cNvSpPr txBox="1"/>
          <p:nvPr/>
        </p:nvSpPr>
        <p:spPr>
          <a:xfrm>
            <a:off x="729450" y="4328975"/>
            <a:ext cx="15252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Convolucional</a:t>
            </a:r>
            <a:endParaRPr>
              <a:latin typeface="Lato"/>
              <a:ea typeface="Lato"/>
              <a:cs typeface="Lato"/>
              <a:sym typeface="Lato"/>
            </a:endParaRPr>
          </a:p>
        </p:txBody>
      </p:sp>
      <p:sp>
        <p:nvSpPr>
          <p:cNvPr id="247" name="Google Shape;247;p41"/>
          <p:cNvSpPr txBox="1"/>
          <p:nvPr/>
        </p:nvSpPr>
        <p:spPr>
          <a:xfrm>
            <a:off x="4515525" y="4328975"/>
            <a:ext cx="2422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Convolucional Transpuesta</a:t>
            </a:r>
            <a:endParaRPr>
              <a:latin typeface="Lato"/>
              <a:ea typeface="Lato"/>
              <a:cs typeface="Lato"/>
              <a:sym typeface="Lato"/>
            </a:endParaRPr>
          </a:p>
        </p:txBody>
      </p:sp>
      <p:pic>
        <p:nvPicPr>
          <p:cNvPr id="248" name="Google Shape;248;p41"/>
          <p:cNvPicPr preferRelativeResize="0"/>
          <p:nvPr/>
        </p:nvPicPr>
        <p:blipFill>
          <a:blip r:embed="rId3">
            <a:alphaModFix/>
          </a:blip>
          <a:stretch>
            <a:fillRect/>
          </a:stretch>
        </p:blipFill>
        <p:spPr>
          <a:xfrm>
            <a:off x="1375700" y="2006250"/>
            <a:ext cx="5637451" cy="2170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152400" y="713150"/>
            <a:ext cx="8839199" cy="41587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ProGAN</a:t>
            </a:r>
            <a:endParaRPr/>
          </a:p>
        </p:txBody>
      </p:sp>
      <p:sp>
        <p:nvSpPr>
          <p:cNvPr id="254" name="Google Shape;254;p42"/>
          <p:cNvSpPr txBox="1"/>
          <p:nvPr>
            <p:ph idx="1" type="body"/>
          </p:nvPr>
        </p:nvSpPr>
        <p:spPr>
          <a:xfrm>
            <a:off x="729450" y="2078875"/>
            <a:ext cx="7688700" cy="263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ProGAN genera imágenes de alta calidad pero, como en la mayoría de los modelos, su capacidad para controlar características específicas de la imagen generada es muy limitada. En otras palabras, las funciones están enredadas y, por lo tanto, intentar modificar la entrada, aunque sea un poco, generalmente afecta a varias funciones al mismo tiempo. Una buena analogía para eso serían los genes, en los que cambiar un solo gen podría afectar múltiples rasgos</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ProGAN</a:t>
            </a:r>
            <a:endParaRPr/>
          </a:p>
        </p:txBody>
      </p:sp>
      <p:pic>
        <p:nvPicPr>
          <p:cNvPr id="260" name="Google Shape;260;p43"/>
          <p:cNvPicPr preferRelativeResize="0"/>
          <p:nvPr/>
        </p:nvPicPr>
        <p:blipFill>
          <a:blip r:embed="rId3">
            <a:alphaModFix/>
          </a:blip>
          <a:stretch>
            <a:fillRect/>
          </a:stretch>
        </p:blipFill>
        <p:spPr>
          <a:xfrm>
            <a:off x="1894475" y="1853850"/>
            <a:ext cx="5256055"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Bibliografía </a:t>
            </a:r>
            <a:endParaRPr/>
          </a:p>
        </p:txBody>
      </p:sp>
      <p:sp>
        <p:nvSpPr>
          <p:cNvPr id="266" name="Google Shape;26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sz="1000">
                <a:solidFill>
                  <a:srgbClr val="222222"/>
                </a:solidFill>
                <a:highlight>
                  <a:srgbClr val="FFFFFF"/>
                </a:highlight>
                <a:latin typeface="Arial"/>
                <a:ea typeface="Arial"/>
                <a:cs typeface="Arial"/>
                <a:sym typeface="Arial"/>
              </a:rPr>
              <a:t>Goodfellow, I., Pouget-Abadie, J., Mirza, M., Xu, B., Warde-Farley, D., Ozair, S., ... &amp; Bengio, Y. (2014). Generative adversarial nets. In </a:t>
            </a:r>
            <a:r>
              <a:rPr i="1" lang="en" sz="1000">
                <a:solidFill>
                  <a:srgbClr val="222222"/>
                </a:solidFill>
                <a:highlight>
                  <a:srgbClr val="FFFFFF"/>
                </a:highlight>
                <a:latin typeface="Arial"/>
                <a:ea typeface="Arial"/>
                <a:cs typeface="Arial"/>
                <a:sym typeface="Arial"/>
              </a:rPr>
              <a:t>Advances in neural information processing systems</a:t>
            </a:r>
            <a:r>
              <a:rPr lang="en" sz="1000">
                <a:solidFill>
                  <a:srgbClr val="222222"/>
                </a:solidFill>
                <a:highlight>
                  <a:srgbClr val="FFFFFF"/>
                </a:highlight>
                <a:latin typeface="Arial"/>
                <a:ea typeface="Arial"/>
                <a:cs typeface="Arial"/>
                <a:sym typeface="Arial"/>
              </a:rPr>
              <a:t> (pp. 2672-2680). =&gt; </a:t>
            </a:r>
            <a:r>
              <a:rPr lang="en" sz="1100" u="sng">
                <a:solidFill>
                  <a:schemeClr val="hlink"/>
                </a:solidFill>
                <a:latin typeface="Arial"/>
                <a:ea typeface="Arial"/>
                <a:cs typeface="Arial"/>
                <a:sym typeface="Arial"/>
                <a:hlinkClick r:id="rId3"/>
              </a:rPr>
              <a:t>https://arxiv.org/pdf/1406.2661.pdf</a:t>
            </a:r>
            <a:endParaRPr/>
          </a:p>
          <a:p>
            <a:pPr indent="-311150" lvl="0" marL="457200" rtl="0" algn="l">
              <a:spcBef>
                <a:spcPts val="0"/>
              </a:spcBef>
              <a:spcAft>
                <a:spcPts val="0"/>
              </a:spcAft>
              <a:buSzPts val="1300"/>
              <a:buFont typeface="Arial"/>
              <a:buChar char="●"/>
            </a:pPr>
            <a:r>
              <a:rPr lang="en" sz="1000">
                <a:solidFill>
                  <a:srgbClr val="222222"/>
                </a:solidFill>
                <a:highlight>
                  <a:srgbClr val="FFFFFF"/>
                </a:highlight>
                <a:latin typeface="Arial"/>
                <a:ea typeface="Arial"/>
                <a:cs typeface="Arial"/>
                <a:sym typeface="Arial"/>
              </a:rPr>
              <a:t>Karras, T., Laine, S., &amp; Aila, T. (2019). A style-based generator architecture for generative adversarial networks. In </a:t>
            </a:r>
            <a:r>
              <a:rPr i="1" lang="en" sz="1000">
                <a:solidFill>
                  <a:srgbClr val="222222"/>
                </a:solidFill>
                <a:highlight>
                  <a:srgbClr val="FFFFFF"/>
                </a:highlight>
                <a:latin typeface="Arial"/>
                <a:ea typeface="Arial"/>
                <a:cs typeface="Arial"/>
                <a:sym typeface="Arial"/>
              </a:rPr>
              <a:t>Proceedings of the IEEE Conference on Computer Vision and Pattern Recognition</a:t>
            </a:r>
            <a:r>
              <a:rPr lang="en" sz="1000">
                <a:solidFill>
                  <a:srgbClr val="222222"/>
                </a:solidFill>
                <a:highlight>
                  <a:srgbClr val="FFFFFF"/>
                </a:highlight>
                <a:latin typeface="Arial"/>
                <a:ea typeface="Arial"/>
                <a:cs typeface="Arial"/>
                <a:sym typeface="Arial"/>
              </a:rPr>
              <a:t> (pp. 4401-4410). =&gt; </a:t>
            </a:r>
            <a:r>
              <a:rPr lang="en" sz="1100" u="sng">
                <a:solidFill>
                  <a:schemeClr val="hlink"/>
                </a:solidFill>
                <a:latin typeface="Arial"/>
                <a:ea typeface="Arial"/>
                <a:cs typeface="Arial"/>
                <a:sym typeface="Arial"/>
                <a:hlinkClick r:id="rId4"/>
              </a:rPr>
              <a:t>https://arxiv.org/abs/1812.04948</a:t>
            </a:r>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5"/>
              </a:rPr>
              <a:t>https://www.lyrn.ai/2018/12/26/a-style-based-generator-architecture-for-generative-adversarial-networks/</a:t>
            </a:r>
            <a:endParaRPr/>
          </a:p>
          <a:p>
            <a:pPr indent="-311150" lvl="0" marL="457200" rtl="0" algn="l">
              <a:spcBef>
                <a:spcPts val="0"/>
              </a:spcBef>
              <a:spcAft>
                <a:spcPts val="0"/>
              </a:spcAft>
              <a:buSzPts val="1300"/>
              <a:buChar char="●"/>
            </a:pPr>
            <a:r>
              <a:rPr lang="en"/>
              <a:t>Wikipedia: </a:t>
            </a:r>
            <a:r>
              <a:rPr lang="en" sz="1100" u="sng">
                <a:solidFill>
                  <a:schemeClr val="hlink"/>
                </a:solidFill>
                <a:latin typeface="Arial"/>
                <a:ea typeface="Arial"/>
                <a:cs typeface="Arial"/>
                <a:sym typeface="Arial"/>
                <a:hlinkClick r:id="rId6"/>
              </a:rPr>
              <a:t>https://en.wikipedia.org/wiki/Generative_adversarial_network</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1723603" y="863950"/>
            <a:ext cx="5696776" cy="399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blip>
          <a:stretch>
            <a:fillRect/>
          </a:stretch>
        </p:blipFill>
        <p:spPr>
          <a:xfrm>
            <a:off x="1629724" y="711050"/>
            <a:ext cx="5884550" cy="414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1684837" y="714800"/>
            <a:ext cx="5774325" cy="408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152400" y="638400"/>
            <a:ext cx="8839196" cy="42673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1751000" y="660800"/>
            <a:ext cx="6270050" cy="4365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Repaso de redes convolucionales</a:t>
            </a:r>
            <a:endParaRPr/>
          </a:p>
        </p:txBody>
      </p:sp>
      <p:pic>
        <p:nvPicPr>
          <p:cNvPr id="129" name="Google Shape;129;p21"/>
          <p:cNvPicPr preferRelativeResize="0"/>
          <p:nvPr/>
        </p:nvPicPr>
        <p:blipFill>
          <a:blip r:embed="rId3">
            <a:alphaModFix/>
          </a:blip>
          <a:stretch>
            <a:fillRect/>
          </a:stretch>
        </p:blipFill>
        <p:spPr>
          <a:xfrm>
            <a:off x="1670175" y="1953900"/>
            <a:ext cx="5583826"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